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88" r:id="rId3"/>
    <p:sldId id="257" r:id="rId4"/>
    <p:sldId id="256" r:id="rId5"/>
    <p:sldId id="260" r:id="rId6"/>
    <p:sldId id="261" r:id="rId7"/>
    <p:sldId id="258" r:id="rId8"/>
    <p:sldId id="267" r:id="rId9"/>
    <p:sldId id="262" r:id="rId10"/>
    <p:sldId id="263" r:id="rId11"/>
    <p:sldId id="286" r:id="rId12"/>
    <p:sldId id="259" r:id="rId13"/>
    <p:sldId id="268" r:id="rId14"/>
    <p:sldId id="282" r:id="rId15"/>
    <p:sldId id="285" r:id="rId16"/>
    <p:sldId id="265" r:id="rId17"/>
    <p:sldId id="283" r:id="rId18"/>
    <p:sldId id="271" r:id="rId19"/>
    <p:sldId id="269" r:id="rId20"/>
    <p:sldId id="284" r:id="rId21"/>
    <p:sldId id="287" r:id="rId22"/>
    <p:sldId id="279" r:id="rId23"/>
    <p:sldId id="281" r:id="rId24"/>
    <p:sldId id="280" r:id="rId25"/>
    <p:sldId id="278" r:id="rId26"/>
    <p:sldId id="277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8810" autoAdjust="0"/>
  </p:normalViewPr>
  <p:slideViewPr>
    <p:cSldViewPr>
      <p:cViewPr varScale="1">
        <p:scale>
          <a:sx n="66" d="100"/>
          <a:sy n="66" d="100"/>
        </p:scale>
        <p:origin x="147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CF77D-4A93-4E61-B19B-685D7F1F631C}" type="datetimeFigureOut">
              <a:rPr lang="en-US" smtClean="0"/>
              <a:t>8/9/2016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D78B2-9755-43E9-907F-C1AA06482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28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22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আসিয়ানের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উদ্দেশ্যগুলি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পর্যায়ক্রমে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চিত্রের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শিক্ষার্থীদের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সামনে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উপস্থাপন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করবেন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।১৫ - ১৯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নং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স্লাইড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পর্যন্ত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আলোচনার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মাধ্যমে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উপস্থাপণ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করবেন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06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73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/>
              <a:t>আসিয়ান সংস্থার</a:t>
            </a:r>
            <a:r>
              <a:rPr lang="bn-BD" b="1" baseline="0" dirty="0" smtClean="0"/>
              <a:t> উদ্দেশ্যগুলি একটা একটা করে</a:t>
            </a:r>
            <a:r>
              <a:rPr lang="en-US" b="1" baseline="0" dirty="0" smtClean="0">
                <a:latin typeface="NikoshBAN" pitchFamily="2" charset="0"/>
                <a:cs typeface="NikoshBAN" pitchFamily="2" charset="0"/>
              </a:rPr>
              <a:t> Animation  </a:t>
            </a:r>
            <a:r>
              <a:rPr lang="bn-BD" b="1" baseline="0" dirty="0" smtClean="0"/>
              <a:t>দিয়ে শিক্ষক বুঝাতে পারেন।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29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ইচ্ছা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অনুযায়ী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চারটা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পাঁচটা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দলে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ভাগ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দিতে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পারেন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7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মূল্যায়নের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বিভিন্ন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পদ্ধতি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ব্যবহার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61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B33E0-1846-4FFC-A616-7C4C4C616AC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ছবিটি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স্লাইড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দেওয়ার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উদ্দেশ্য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হচ্ছে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প্রথমে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চিত্র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দেখে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ভিডিও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সম্পর্কে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ধারণা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পাবে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 উপরের ভিডিও টি দেখিয়ে পাঠ ঘোষণা বের করতে পারবে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</a:t>
            </a:r>
            <a:r>
              <a:rPr kumimoji="0" lang="bn-BD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।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73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শ্রেণী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কক্ষে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শিখনফল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হাইড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রাখতে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আবার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ইচ্ছে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করলে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দেখাতে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পারেন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100" b="1" dirty="0" smtClean="0"/>
              <a:t>শিক্ষক</a:t>
            </a:r>
            <a:r>
              <a:rPr lang="bn-BD" sz="1100" b="1" baseline="0" dirty="0" smtClean="0"/>
              <a:t> আসিয়ান ভুক্ত দেশগুলির জাতীয় পতাকা এবং মানচিত্রের মাধ্যমে ,</a:t>
            </a:r>
            <a:r>
              <a:rPr kumimoji="0" lang="bn-BD" sz="3200" b="1" i="0" u="none" strike="noStrike" kern="1200" cap="none" spc="0" normalizeH="0" baseline="0" noProof="0" dirty="0" smtClean="0">
                <a:ln>
                  <a:solidFill>
                    <a:srgbClr val="C0504D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আসিয়ানের ভৌগলিক অবস্থান তুলে ধরতে পারেন।</a:t>
            </a:r>
            <a:endParaRPr kumimoji="0" lang="en-US" sz="3200" b="1" i="0" u="none" strike="noStrike" kern="1200" cap="none" spc="0" normalizeH="0" baseline="0" noProof="0" dirty="0" smtClean="0">
              <a:ln>
                <a:solidFill>
                  <a:srgbClr val="C0504D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1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/>
              <a:t>শিক্ষক</a:t>
            </a:r>
            <a:r>
              <a:rPr lang="bn-BD" b="1" baseline="0" dirty="0" smtClean="0"/>
              <a:t> উক্ত মানচিত্রের মাধ্যমে </a:t>
            </a:r>
            <a:r>
              <a:rPr kumimoji="0" lang="bn-BD" sz="2800" b="1" i="0" u="none" strike="noStrike" kern="1200" cap="none" spc="0" normalizeH="0" baseline="0" noProof="0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এশিয়া মহাদেশের কোন দিকে, আসিয়ানের অবস্থান তা উল্লেখ করতে পারেন 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01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sng" strike="noStrike" kern="120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আসিয়ান  ভূক্ত দশটি দেশের জাতীয় পতাকা –গুলি নিয়ে এসে একেকটি দেশের সাথে পরিচয় করে দিতে পারেন।</a:t>
            </a:r>
            <a:endParaRPr kumimoji="0" lang="en-US" sz="3200" b="1" i="0" u="sng" strike="noStrike" kern="1200" cap="none" spc="0" normalizeH="0" baseline="0" noProof="0" dirty="0" smtClean="0">
              <a:ln>
                <a:solidFill>
                  <a:srgbClr val="00B0F0"/>
                </a:solidFill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42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bn-BD" b="1" dirty="0" smtClean="0"/>
              <a:t>এই স্লাইডের</a:t>
            </a:r>
            <a:r>
              <a:rPr lang="bn-BD" b="1" baseline="0" dirty="0" smtClean="0"/>
              <a:t> মাধ্যমে প্রত্যেক দেশের পতাকা দেখিয়ে শিক্ষক আসিয়ান ভুক্ত দেশের নাম বের করে নিয়ে আসতে পারেন। আবার কোন একটি অফ রেখে প্রশ্ন করতে পারবেন।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7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শিক্ষক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ক্লাসের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অনুযায়ী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একক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কাজ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দেওয়ার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আগে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সময়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নির্ধারণ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করে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দিয়ে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তারপর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নিজ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খাতায়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লিখতে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বলা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যেতে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পারে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90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শিক্ষক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চিত্রের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মাধ্যমে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বুঝাতে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আসিয়ান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ভূক্ত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দেশগু্লির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সাথে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কেমন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বন্ধুত্বপূর্ণ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অবস্থান</a:t>
            </a:r>
            <a:r>
              <a:rPr lang="en-US" baseline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D78B2-9755-43E9-907F-C1AA064828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7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83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0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87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08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89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09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2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2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1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32766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576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6323838"/>
            <a:ext cx="1752600" cy="41387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/>
                </a:solidFill>
              </a:rPr>
              <a:pPr/>
              <a:t>8/9/2016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76200" y="96946"/>
            <a:ext cx="8991600" cy="6740307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52400" y="212278"/>
            <a:ext cx="8839200" cy="6463308"/>
          </a:xfrm>
          <a:prstGeom prst="rect">
            <a:avLst/>
          </a:prstGeom>
          <a:noFill/>
          <a:ln w="57150">
            <a:solidFill>
              <a:srgbClr val="00B050"/>
            </a:solidFill>
          </a:ln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256" y="913638"/>
            <a:ext cx="3664744" cy="2286762"/>
          </a:xfrm>
          <a:prstGeom prst="rect">
            <a:avLst/>
          </a:prstGeom>
          <a:ln w="38100">
            <a:solidFill>
              <a:srgbClr val="7030A0"/>
            </a:solidFill>
            <a:prstDash val="sysDot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356349"/>
            <a:ext cx="4191000" cy="4082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70C0"/>
                </a:solidFill>
              </a:defRPr>
            </a:lvl1pPr>
          </a:lstStyle>
          <a:p>
            <a:r>
              <a:rPr lang="en-US" dirty="0" err="1" smtClean="0"/>
              <a:t>Mst</a:t>
            </a:r>
            <a:r>
              <a:rPr lang="en-US" dirty="0" smtClean="0"/>
              <a:t>. </a:t>
            </a:r>
            <a:r>
              <a:rPr lang="en-US" dirty="0" err="1" smtClean="0"/>
              <a:t>Nargis</a:t>
            </a:r>
            <a:r>
              <a:rPr lang="en-US" dirty="0" smtClean="0"/>
              <a:t> </a:t>
            </a:r>
            <a:r>
              <a:rPr lang="en-US" dirty="0" err="1" smtClean="0"/>
              <a:t>ara</a:t>
            </a:r>
            <a:r>
              <a:rPr lang="en-US" dirty="0" smtClean="0"/>
              <a:t>  </a:t>
            </a:r>
            <a:r>
              <a:rPr lang="en-US" dirty="0" err="1" smtClean="0"/>
              <a:t>jadukhali</a:t>
            </a:r>
            <a:r>
              <a:rPr lang="en-US" dirty="0" smtClean="0"/>
              <a:t> school and college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30554" cy="3813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323838"/>
            <a:ext cx="442912" cy="41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19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1" y="37277"/>
            <a:ext cx="531754" cy="531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Action Button: Home 20">
            <a:hlinkClick r:id="" action="ppaction://hlinkshowjump?jump=firstslide" highlightClick="1"/>
          </p:cNvPr>
          <p:cNvSpPr/>
          <p:nvPr userDrawn="1"/>
        </p:nvSpPr>
        <p:spPr>
          <a:xfrm>
            <a:off x="8502887" y="37277"/>
            <a:ext cx="521208" cy="531754"/>
          </a:xfrm>
          <a:prstGeom prst="actionButtonHom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ction Button: End 21">
            <a:hlinkClick r:id="" action="ppaction://hlinkshowjump?jump=lastslide" highlightClick="1"/>
          </p:cNvPr>
          <p:cNvSpPr/>
          <p:nvPr userDrawn="1"/>
        </p:nvSpPr>
        <p:spPr>
          <a:xfrm>
            <a:off x="8490424" y="6437372"/>
            <a:ext cx="464329" cy="327226"/>
          </a:xfrm>
          <a:prstGeom prst="actionButtonE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Action Button: Beginning 22">
            <a:hlinkClick r:id="" action="ppaction://hlinkshowjump?jump=firstslide" highlightClick="1"/>
          </p:cNvPr>
          <p:cNvSpPr/>
          <p:nvPr userDrawn="1"/>
        </p:nvSpPr>
        <p:spPr>
          <a:xfrm>
            <a:off x="8006890" y="6437373"/>
            <a:ext cx="476792" cy="327226"/>
          </a:xfrm>
          <a:prstGeom prst="actionButtonBeginning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ction Button: Forward or Next 23">
            <a:hlinkClick r:id="" action="ppaction://hlinkshowjump?jump=nextslide" highlightClick="1"/>
          </p:cNvPr>
          <p:cNvSpPr/>
          <p:nvPr userDrawn="1"/>
        </p:nvSpPr>
        <p:spPr>
          <a:xfrm>
            <a:off x="7506818" y="6437373"/>
            <a:ext cx="500072" cy="300337"/>
          </a:xfrm>
          <a:prstGeom prst="actionButtonForwardNex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Action Button: Back or Previous 24">
            <a:hlinkClick r:id="" action="ppaction://hlinkshowjump?jump=previousslide" highlightClick="1"/>
          </p:cNvPr>
          <p:cNvSpPr/>
          <p:nvPr userDrawn="1"/>
        </p:nvSpPr>
        <p:spPr>
          <a:xfrm>
            <a:off x="7068668" y="6437372"/>
            <a:ext cx="432816" cy="300339"/>
          </a:xfrm>
          <a:prstGeom prst="actionButtonBackPrevious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nargisara1@gmail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743200"/>
            <a:ext cx="868680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শিক্ষকবৃন্দের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কক্ষে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দেওয়ার সুবিধার্থে স্লাইডের নিচে প্রয়োজনমত পরামর্শ দেওয়া হয়েছ অর্থাৎ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slide notes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দেওয়া হয়েছে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শিক্ষকমন্ডলী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উপস্থাপনের </a:t>
            </a:r>
            <a:r>
              <a:rPr lang="bn-BD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পূ</a:t>
            </a:r>
            <a:r>
              <a:rPr lang="en-US" sz="2800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র্বে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পাঠ্যপুস্তক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অনুরোধ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F</a:t>
            </a:r>
            <a:r>
              <a:rPr lang="en-US" sz="2800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5</a:t>
            </a:r>
            <a:r>
              <a:rPr lang="en-US" sz="28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দিয়ে উপস্থাপনা করতে হবে।</a:t>
            </a:r>
            <a:endParaRPr lang="en-US" sz="28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8580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 স্লাইডটি সম্মানিত শিক্ষক মন্ডলীর জন্য</a:t>
            </a:r>
            <a:r>
              <a:rPr lang="en-US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b="1" u="sng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তাই স্লাইডটি হাইড করে রাখা হল।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750" y="5518220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ফলপ্র</a:t>
            </a:r>
            <a:r>
              <a:rPr lang="en-US" sz="3200" b="1" dirty="0" err="1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সূ</a:t>
            </a:r>
            <a:r>
              <a:rPr lang="en-US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FF00FF"/>
                </a:solidFill>
                <a:latin typeface="NikoshBAN" pitchFamily="2" charset="0"/>
                <a:cs typeface="NikoshBAN" pitchFamily="2" charset="0"/>
              </a:rPr>
              <a:t>পারবেন বলে আশা করি...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FF00FF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0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995453" y="861618"/>
            <a:ext cx="1384564" cy="113276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ইন্দোনেশিয়া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924" y="718551"/>
            <a:ext cx="1501936" cy="1393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3589452" y="731419"/>
            <a:ext cx="1373419" cy="1067822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সিঙ্গাপুর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5976" r="11520" b="16162"/>
          <a:stretch/>
        </p:blipFill>
        <p:spPr>
          <a:xfrm>
            <a:off x="3606330" y="525949"/>
            <a:ext cx="1415832" cy="1308337"/>
          </a:xfrm>
          <a:prstGeom prst="ellipse">
            <a:avLst/>
          </a:prstGeom>
          <a:ln w="28575">
            <a:solidFill>
              <a:srgbClr val="00B050"/>
            </a:solidFill>
          </a:ln>
        </p:spPr>
      </p:pic>
      <p:sp>
        <p:nvSpPr>
          <p:cNvPr id="8" name="Oval 7"/>
          <p:cNvSpPr/>
          <p:nvPr/>
        </p:nvSpPr>
        <p:spPr>
          <a:xfrm>
            <a:off x="5185995" y="1179073"/>
            <a:ext cx="1357442" cy="1097765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0" cap="all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ফিলিপাইন</a:t>
            </a:r>
            <a:endParaRPr kumimoji="0" lang="en-US" sz="1800" b="1" i="0" u="none" strike="noStrike" kern="0" cap="all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6002" r="16004" b="4129"/>
          <a:stretch/>
        </p:blipFill>
        <p:spPr>
          <a:xfrm>
            <a:off x="5124714" y="1016077"/>
            <a:ext cx="1418723" cy="1423755"/>
          </a:xfrm>
          <a:prstGeom prst="ellipse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275992" y="2476190"/>
            <a:ext cx="1436617" cy="115273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মালয়েশিয়া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4199" r="2903" b="3655"/>
          <a:stretch/>
        </p:blipFill>
        <p:spPr>
          <a:xfrm>
            <a:off x="6255520" y="2363254"/>
            <a:ext cx="1496718" cy="1378609"/>
          </a:xfrm>
          <a:prstGeom prst="ellipse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255520" y="4118907"/>
            <a:ext cx="1404974" cy="116644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থাইল্যান্ড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t="6002" r="16245" b="6083"/>
          <a:stretch/>
        </p:blipFill>
        <p:spPr>
          <a:xfrm>
            <a:off x="6228020" y="3960102"/>
            <a:ext cx="1484589" cy="1462725"/>
          </a:xfrm>
          <a:prstGeom prst="ellipse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808423" y="5205046"/>
            <a:ext cx="1502954" cy="1143284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ব্রুনাই</a:t>
            </a:r>
            <a:r>
              <a:rPr kumimoji="0" lang="as-I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67523" y="5122254"/>
            <a:ext cx="1366666" cy="125025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ভিয়েতনাম</a:t>
            </a:r>
            <a:r>
              <a:rPr kumimoji="0" lang="as-IN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53577" y="4819713"/>
            <a:ext cx="1421434" cy="116791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মায়ানমার</a:t>
            </a:r>
            <a:endParaRPr kumimoji="0" lang="as-IN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t="11496" r="7605" b="10799"/>
          <a:stretch/>
        </p:blipFill>
        <p:spPr>
          <a:xfrm>
            <a:off x="1474837" y="4727606"/>
            <a:ext cx="1609323" cy="1449022"/>
          </a:xfrm>
          <a:prstGeom prst="ellipse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98955" y="3401582"/>
            <a:ext cx="1419414" cy="115962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কম্বোডিয়া</a:t>
            </a:r>
            <a:endParaRPr kumimoji="0" lang="as-IN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4662" r="16079" b="4753"/>
          <a:stretch/>
        </p:blipFill>
        <p:spPr>
          <a:xfrm>
            <a:off x="598955" y="3390373"/>
            <a:ext cx="1543976" cy="1280864"/>
          </a:xfrm>
          <a:prstGeom prst="ellipse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22202" y="2111709"/>
            <a:ext cx="1408354" cy="118465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লাওস</a:t>
            </a:r>
            <a:endParaRPr kumimoji="0" lang="as-IN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t="7333" r="7863" b="7820"/>
          <a:stretch/>
        </p:blipFill>
        <p:spPr>
          <a:xfrm>
            <a:off x="871643" y="1915265"/>
            <a:ext cx="1509471" cy="1507856"/>
          </a:xfrm>
          <a:prstGeom prst="ellipse">
            <a:avLst/>
          </a:prstGeom>
        </p:spPr>
      </p:pic>
      <p:sp>
        <p:nvSpPr>
          <p:cNvPr id="24" name="Left-Right Arrow 23"/>
          <p:cNvSpPr/>
          <p:nvPr/>
        </p:nvSpPr>
        <p:spPr>
          <a:xfrm rot="1485705">
            <a:off x="2271983" y="3102462"/>
            <a:ext cx="1552851" cy="486911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26" name="Left-Right Arrow 25"/>
          <p:cNvSpPr/>
          <p:nvPr/>
        </p:nvSpPr>
        <p:spPr>
          <a:xfrm rot="6094790">
            <a:off x="3555702" y="4471523"/>
            <a:ext cx="1137278" cy="439885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27" name="Left-Right Arrow 26"/>
          <p:cNvSpPr/>
          <p:nvPr/>
        </p:nvSpPr>
        <p:spPr>
          <a:xfrm rot="7831969">
            <a:off x="4264589" y="2605537"/>
            <a:ext cx="1566955" cy="439885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28" name="Left-Right Arrow 27"/>
          <p:cNvSpPr/>
          <p:nvPr/>
        </p:nvSpPr>
        <p:spPr>
          <a:xfrm>
            <a:off x="2241399" y="3701203"/>
            <a:ext cx="1467224" cy="389048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29" name="Left-Right Arrow 28"/>
          <p:cNvSpPr/>
          <p:nvPr/>
        </p:nvSpPr>
        <p:spPr>
          <a:xfrm rot="3803942">
            <a:off x="2685929" y="2394680"/>
            <a:ext cx="1746568" cy="389408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0" name="Left-Right Arrow 29"/>
          <p:cNvSpPr/>
          <p:nvPr/>
        </p:nvSpPr>
        <p:spPr>
          <a:xfrm rot="5400000">
            <a:off x="3539969" y="2385206"/>
            <a:ext cx="1548555" cy="439885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3" name="Left-Right Arrow 32"/>
          <p:cNvSpPr/>
          <p:nvPr/>
        </p:nvSpPr>
        <p:spPr>
          <a:xfrm rot="1252497">
            <a:off x="4621710" y="3886028"/>
            <a:ext cx="1737774" cy="531268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4" name="Left-Right Arrow 33"/>
          <p:cNvSpPr/>
          <p:nvPr/>
        </p:nvSpPr>
        <p:spPr>
          <a:xfrm rot="3764303">
            <a:off x="4209873" y="4421771"/>
            <a:ext cx="1282430" cy="439885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6" name="Left-Right Arrow 35"/>
          <p:cNvSpPr/>
          <p:nvPr/>
        </p:nvSpPr>
        <p:spPr>
          <a:xfrm rot="9774773">
            <a:off x="4572317" y="3091196"/>
            <a:ext cx="1694548" cy="557557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7" name="Left-Right Arrow 36"/>
          <p:cNvSpPr/>
          <p:nvPr/>
        </p:nvSpPr>
        <p:spPr>
          <a:xfrm rot="19527116">
            <a:off x="2640977" y="4187865"/>
            <a:ext cx="1538797" cy="531566"/>
          </a:xfrm>
          <a:prstGeom prst="leftRightArrow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7197" r="15665" b="4709"/>
          <a:stretch/>
        </p:blipFill>
        <p:spPr>
          <a:xfrm>
            <a:off x="4832226" y="5060815"/>
            <a:ext cx="1479151" cy="1467079"/>
          </a:xfrm>
          <a:prstGeom prst="ellipse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23" y="5025481"/>
            <a:ext cx="1590006" cy="1502413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348" y="2825479"/>
            <a:ext cx="1908647" cy="161238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672595" y="3332244"/>
            <a:ext cx="120713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আসিয়ান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6" grpId="0" animBg="1"/>
      <p:bldP spid="3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609600"/>
            <a:ext cx="17075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A</a:t>
            </a:r>
            <a:r>
              <a:rPr lang="en-US" sz="3200" b="1" u="sng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SEAN</a:t>
            </a:r>
            <a:endParaRPr lang="en-US" u="sng" dirty="0"/>
          </a:p>
        </p:txBody>
      </p:sp>
      <p:sp>
        <p:nvSpPr>
          <p:cNvPr id="3" name="Rectangle 2"/>
          <p:cNvSpPr/>
          <p:nvPr/>
        </p:nvSpPr>
        <p:spPr>
          <a:xfrm>
            <a:off x="1371600" y="1828800"/>
            <a:ext cx="7013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A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SEAN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2225360" y="2171700"/>
            <a:ext cx="1432240" cy="228600"/>
          </a:xfrm>
          <a:prstGeom prst="strip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2210600" y="2857500"/>
            <a:ext cx="1432240" cy="228600"/>
          </a:xfrm>
          <a:prstGeom prst="strip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2305876" y="3493026"/>
            <a:ext cx="1432240" cy="228600"/>
          </a:xfrm>
          <a:prstGeom prst="strip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2326658" y="4191000"/>
            <a:ext cx="1432240" cy="228600"/>
          </a:xfrm>
          <a:prstGeom prst="strip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2326658" y="4953000"/>
            <a:ext cx="1432240" cy="228600"/>
          </a:xfrm>
          <a:prstGeom prst="stripedRightArrow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4159" y="1993612"/>
            <a:ext cx="227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7030A0"/>
                  </a:solidFill>
                </a:ln>
              </a:rPr>
              <a:t>Association</a:t>
            </a:r>
            <a:endParaRPr lang="en-US" sz="3200" b="1" dirty="0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5917" y="2743200"/>
            <a:ext cx="196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7030A0"/>
                  </a:solidFill>
                </a:ln>
              </a:rPr>
              <a:t>Of South</a:t>
            </a:r>
            <a:endParaRPr lang="en-US" sz="3200" b="1" dirty="0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0413" y="332797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7030A0"/>
                  </a:solidFill>
                </a:ln>
              </a:rPr>
              <a:t>East</a:t>
            </a:r>
            <a:endParaRPr lang="en-US" sz="3200" b="1" dirty="0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6879" y="4085998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7030A0"/>
                  </a:solidFill>
                </a:ln>
              </a:rPr>
              <a:t>Asian</a:t>
            </a:r>
            <a:endParaRPr lang="en-US" sz="3200" b="1" dirty="0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36879" y="4724400"/>
            <a:ext cx="23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7030A0"/>
                  </a:solidFill>
                </a:ln>
              </a:rPr>
              <a:t>Nations</a:t>
            </a:r>
            <a:endParaRPr lang="en-US" sz="3200" b="1" dirty="0">
              <a:ln>
                <a:solidFill>
                  <a:srgbClr val="7030A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261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38" y="1287641"/>
            <a:ext cx="6730862" cy="4503559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76400" y="3810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আসিয়ানের সদর দপ্তর</a:t>
            </a:r>
            <a:endParaRPr lang="en-US" sz="3200" b="1" u="sng" dirty="0">
              <a:ln>
                <a:solidFill>
                  <a:schemeClr val="accent6">
                    <a:lumMod val="75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867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bn-BD" sz="28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আসিয়ানের সদর দপ্তর ইন্দোনেশিয়ার রাজধানী জাকার্তায় অবস্থিত।</a:t>
            </a:r>
            <a:endParaRPr lang="en-US" sz="28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04165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u="sng" dirty="0" smtClean="0">
                <a:ln>
                  <a:solidFill>
                    <a:srgbClr val="7030A0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3600" b="1" u="sng" dirty="0">
              <a:ln>
                <a:solidFill>
                  <a:srgbClr val="7030A0"/>
                </a:solidFill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236" y="5029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bn-BD" sz="36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উপরের চিত্রের পতাকা অনুযায়ী দেশের নাম</a:t>
            </a:r>
            <a:r>
              <a:rPr lang="en-US" sz="3600" b="1" dirty="0" err="1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6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নিজের খাতায় লিখ ।</a:t>
            </a:r>
            <a:endParaRPr lang="en-US" sz="36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15912"/>
            <a:ext cx="5749636" cy="35850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0750" y="99506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8250" y="1119663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7150" y="1119663"/>
            <a:ext cx="43815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58100" y="1631628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7150" y="2216569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100" y="2650786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৯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7150" y="3194767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১০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6350" y="2216569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6350" y="2684349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05400" y="3217750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48250" y="1631628"/>
            <a:ext cx="4572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3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4800"/>
            <a:ext cx="83820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3600" b="1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আসিয়ান ভূক্ত </a:t>
            </a:r>
            <a:r>
              <a:rPr lang="bn-BD" sz="3600" b="1" dirty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রাষ্ট্র গুলি একে অপরের সহযোগীতার </a:t>
            </a:r>
            <a:r>
              <a:rPr lang="bn-BD" sz="3600" b="1" dirty="0" smtClean="0">
                <a:ln>
                  <a:solidFill>
                    <a:srgbClr val="0070C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লক্ষ্যে -</a:t>
            </a:r>
            <a:endParaRPr lang="en-US" sz="3600" b="1" dirty="0">
              <a:ln>
                <a:solidFill>
                  <a:srgbClr val="0070C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076326"/>
            <a:ext cx="5410200" cy="5410200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54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88253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n>
                  <a:solidFill>
                    <a:srgbClr val="00B0F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এই সংস্থার প্রধান উদ্দেশ্যগুলো হলো -</a:t>
            </a:r>
            <a:endParaRPr lang="en-US" sz="3200" b="1" u="sng" dirty="0">
              <a:ln>
                <a:solidFill>
                  <a:srgbClr val="00B0F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0" y="811129"/>
            <a:ext cx="4002160" cy="2941819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791464"/>
            <a:ext cx="4568757" cy="296735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616166"/>
            <a:ext cx="4038600" cy="308943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752947"/>
            <a:ext cx="4492557" cy="295265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933701" y="3450728"/>
            <a:ext cx="2819400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সাংস্কৃ</a:t>
            </a:r>
            <a:r>
              <a:rPr lang="en-US" sz="32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তিক</a:t>
            </a:r>
            <a:endParaRPr lang="en-US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610600" cy="632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6150" y="2286000"/>
            <a:ext cx="22479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সামাজিক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3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0" y="187034"/>
            <a:ext cx="4138898" cy="310514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36437"/>
            <a:ext cx="4252399" cy="314680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4387" r="7377" b="12438"/>
          <a:stretch/>
        </p:blipFill>
        <p:spPr>
          <a:xfrm>
            <a:off x="4724401" y="3657598"/>
            <a:ext cx="4038599" cy="290036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0" y="3476879"/>
            <a:ext cx="4285586" cy="308108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90602" y="3119461"/>
            <a:ext cx="2362200" cy="70788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অর্থনীতি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9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5" y="3276600"/>
            <a:ext cx="4413513" cy="317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3" y="304799"/>
            <a:ext cx="4379098" cy="313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DOEL\Desktop\Baglade bbb 1No\6no\images.jpgggggggggggggggggg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94" y="304800"/>
            <a:ext cx="4390049" cy="313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82" y="3527882"/>
            <a:ext cx="4277446" cy="3049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766397" y="3085152"/>
            <a:ext cx="1665394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4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endParaRPr lang="en-US" sz="4000" b="1" dirty="0">
              <a:solidFill>
                <a:schemeClr val="accent6">
                  <a:lumMod val="20000"/>
                  <a:lumOff val="8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0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413969"/>
            <a:ext cx="4172871" cy="307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71" y="3532416"/>
            <a:ext cx="4361529" cy="297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71" y="266700"/>
            <a:ext cx="4513929" cy="314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8" y="350322"/>
            <a:ext cx="4191921" cy="3114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48000" y="3121581"/>
            <a:ext cx="2057400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কারিগরি</a:t>
            </a:r>
            <a:endParaRPr lang="en-US" sz="3200" b="1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6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2858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" y="1778123"/>
            <a:ext cx="8153400" cy="769441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bn-BD" sz="4400" dirty="0" smtClean="0">
                <a:ln w="18415" cmpd="sng">
                  <a:solidFill>
                    <a:schemeClr val="accent6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তোমাদের  প্রতি রইল গোলাপ ফুলের শুভেচ্ছা</a:t>
            </a:r>
            <a:endParaRPr lang="en-US" sz="4400" dirty="0">
              <a:ln w="18415" cmpd="sng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1500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 rot="1065725">
            <a:off x="6536060" y="2700707"/>
            <a:ext cx="2171700" cy="1124399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57150" cap="flat" cmpd="sng" algn="ctr">
            <a:solidFill>
              <a:srgbClr val="00206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কারিগরি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 rot="2225092">
            <a:off x="6022563" y="4326305"/>
            <a:ext cx="2171700" cy="1105243"/>
          </a:xfrm>
          <a:prstGeom prst="ellipse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57150" cap="flat" cmpd="sng" algn="ctr">
            <a:solidFill>
              <a:srgbClr val="00206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 rot="3056915">
            <a:off x="4435187" y="5071710"/>
            <a:ext cx="2023044" cy="1144729"/>
          </a:xfrm>
          <a:prstGeom prst="ellipse">
            <a:avLst/>
          </a:prstGeom>
          <a:solidFill>
            <a:srgbClr val="00B0F0"/>
          </a:solidFill>
          <a:ln w="76200" cap="flat" cmpd="sng" algn="ctr">
            <a:solidFill>
              <a:srgbClr val="002060"/>
            </a:solidFill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উন্নয়ন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 rot="17564128">
            <a:off x="2221179" y="4935454"/>
            <a:ext cx="2138107" cy="1053566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76200" cap="flat" cmpd="sng" algn="ctr">
            <a:solidFill>
              <a:srgbClr val="00206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অর্থনৈতিক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 rot="19826314">
            <a:off x="688551" y="4071563"/>
            <a:ext cx="2171700" cy="1108979"/>
          </a:xfrm>
          <a:prstGeom prst="ellipse">
            <a:avLst/>
          </a:prstGeom>
          <a:solidFill>
            <a:srgbClr val="ABBA52"/>
          </a:solidFill>
          <a:ln w="76200" cap="flat" cmpd="sng" algn="ctr">
            <a:solidFill>
              <a:srgbClr val="00206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সাংস্কৃতিক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 rot="21126737">
            <a:off x="146117" y="2485062"/>
            <a:ext cx="2330957" cy="1040840"/>
          </a:xfrm>
          <a:prstGeom prst="ellipse">
            <a:avLst/>
          </a:prstGeom>
          <a:solidFill>
            <a:srgbClr val="858FD7"/>
          </a:solidFill>
          <a:ln w="57150" cap="flat" cmpd="sng" algn="ctr">
            <a:solidFill>
              <a:srgbClr val="002060"/>
            </a:solidFill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সামাজিক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Notched Right Arrow 14"/>
          <p:cNvSpPr/>
          <p:nvPr/>
        </p:nvSpPr>
        <p:spPr>
          <a:xfrm rot="5400000">
            <a:off x="3735731" y="1179569"/>
            <a:ext cx="1649897" cy="621976"/>
          </a:xfrm>
          <a:prstGeom prst="notched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11278" y="309456"/>
            <a:ext cx="2797675" cy="1181100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0" cap="none" spc="150" normalizeH="0" baseline="0" noProof="0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প্রধান </a:t>
            </a:r>
            <a:r>
              <a:rPr lang="bn-BD" sz="3200" b="1" kern="0" spc="150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উদ্দেশ্য</a:t>
            </a:r>
            <a:endParaRPr kumimoji="0" lang="en-US" sz="3200" b="1" i="0" u="none" strike="noStrike" kern="0" cap="none" spc="150" normalizeH="0" baseline="0" noProof="0" dirty="0" smtClean="0">
              <a:ln w="11430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Notched Right Arrow 16"/>
          <p:cNvSpPr/>
          <p:nvPr/>
        </p:nvSpPr>
        <p:spPr>
          <a:xfrm rot="704669">
            <a:off x="5007415" y="2641985"/>
            <a:ext cx="1633668" cy="492845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 rot="6485771">
            <a:off x="3344112" y="3785574"/>
            <a:ext cx="1077568" cy="521586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Notched Right Arrow 18"/>
          <p:cNvSpPr/>
          <p:nvPr/>
        </p:nvSpPr>
        <p:spPr>
          <a:xfrm rot="10062169">
            <a:off x="2421402" y="2660482"/>
            <a:ext cx="1379753" cy="366479"/>
          </a:xfrm>
          <a:prstGeom prst="notchedRightArrow">
            <a:avLst>
              <a:gd name="adj1" fmla="val 50000"/>
              <a:gd name="adj2" fmla="val 545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Notched Right Arrow 19"/>
          <p:cNvSpPr/>
          <p:nvPr/>
        </p:nvSpPr>
        <p:spPr>
          <a:xfrm rot="8986283">
            <a:off x="2526830" y="3268745"/>
            <a:ext cx="1599185" cy="374646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Notched Right Arrow 20"/>
          <p:cNvSpPr/>
          <p:nvPr/>
        </p:nvSpPr>
        <p:spPr>
          <a:xfrm rot="2537219">
            <a:off x="4887222" y="3530833"/>
            <a:ext cx="1575738" cy="527369"/>
          </a:xfrm>
          <a:prstGeom prst="notchedRightArrow">
            <a:avLst>
              <a:gd name="adj1" fmla="val 35901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Notched Right Arrow 21"/>
          <p:cNvSpPr/>
          <p:nvPr/>
        </p:nvSpPr>
        <p:spPr>
          <a:xfrm rot="4472462">
            <a:off x="4072757" y="3958817"/>
            <a:ext cx="1382368" cy="445646"/>
          </a:xfrm>
          <a:prstGeom prst="notched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849" y="2154934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7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81000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bn-BD" sz="4000" b="1" u="sng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886200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 এই সংস্থার সদস্য রাষ্ট্রগু</a:t>
            </a:r>
            <a:r>
              <a:rPr lang="en-US" sz="3200" b="1" dirty="0" err="1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লোর</a:t>
            </a:r>
            <a:r>
              <a:rPr lang="en-US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উন্নয়ন কি সম্প্রসারিত হচ্ছে” তোমাদের চিন্তার আলোকে ব্যাখা দাও।</a:t>
            </a:r>
            <a:endParaRPr lang="en-US" sz="3200" b="1" dirty="0">
              <a:ln>
                <a:solidFill>
                  <a:srgbClr val="7030A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53300"/>
            <a:ext cx="40671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5747266"/>
            <a:ext cx="24384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সময়ঃ- ৮মিনিট।</a:t>
            </a:r>
            <a:endParaRPr lang="en-US" sz="3200" b="1" dirty="0">
              <a:ln>
                <a:solidFill>
                  <a:schemeClr val="accent2">
                    <a:lumMod val="75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18" y="1160283"/>
            <a:ext cx="701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আসিয়ান সংস্থাটি কয়টা দেশ নিয়ে গঠিত ?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195520"/>
            <a:ext cx="202846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        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টি</a:t>
            </a:r>
            <a:endParaRPr lang="en-US" sz="2800" b="1" dirty="0">
              <a:ln>
                <a:solidFill>
                  <a:srgbClr val="7030A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9668" y="2209640"/>
            <a:ext cx="2157232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         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৮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04800" y="3171170"/>
            <a:ext cx="202846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     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১০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519668" y="3189476"/>
            <a:ext cx="2157233" cy="52322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    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r>
              <a:rPr lang="en-US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১২</a:t>
            </a:r>
            <a:endParaRPr lang="en-US" sz="2800" b="1" dirty="0">
              <a:ln>
                <a:solidFill>
                  <a:srgbClr val="7030A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018" y="38862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।আসিয়ান সংস্থাটির সদর দপ্তর কোন দেশে অবস্থিত ?</a:t>
            </a:r>
            <a:endParaRPr lang="en-US" sz="3200" b="1" dirty="0">
              <a:ln>
                <a:solidFill>
                  <a:srgbClr val="00B0F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" y="4876800"/>
            <a:ext cx="245286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</a:t>
            </a:r>
            <a:r>
              <a:rPr lang="bn-BD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ইন্দোনেশিয়া</a:t>
            </a:r>
            <a:r>
              <a:rPr lang="bn-BD" sz="2800" b="1" dirty="0" smtClean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b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8634" y="4876800"/>
            <a:ext cx="228600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    মায়ানমার</a:t>
            </a:r>
            <a:endParaRPr lang="en-US" sz="2800" b="1" dirty="0">
              <a:ln>
                <a:solidFill>
                  <a:srgbClr val="C00000"/>
                </a:solidFill>
              </a:ln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5791200"/>
            <a:ext cx="24384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  মালয়েশিয়া</a:t>
            </a:r>
            <a:endParaRPr lang="en-US" sz="28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1484" y="5791200"/>
            <a:ext cx="233591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ঘ     </a:t>
            </a:r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ফিলিপাইন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7390" y="228600"/>
            <a:ext cx="1160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3200" b="1" u="sng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u="sng" dirty="0">
              <a:solidFill>
                <a:prstClr val="black"/>
              </a:solidFill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304800" y="3266420"/>
            <a:ext cx="381000" cy="36933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304800" y="5014674"/>
            <a:ext cx="381000" cy="36933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98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070537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। উপরের চিত্রটি কোন সংস্থার প্রতিক</a:t>
            </a:r>
            <a:r>
              <a:rPr lang="bn-BD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সম্বলিত </a:t>
            </a:r>
            <a:r>
              <a:rPr lang="bn-BD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পতাকা</a:t>
            </a:r>
            <a:r>
              <a:rPr lang="bn-BD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2800" b="1" dirty="0">
              <a:ln>
                <a:solidFill>
                  <a:schemeClr val="accent6">
                    <a:lumMod val="75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528" y="2741758"/>
            <a:ext cx="1976823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BD" sz="3200" b="1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বিমসটেক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7548" y="2790249"/>
            <a:ext cx="202581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C0000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খ    সার্ক</a:t>
            </a:r>
            <a:endParaRPr lang="en-US" sz="3200" b="1" dirty="0">
              <a:ln>
                <a:solidFill>
                  <a:srgbClr val="C0000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528" y="3746212"/>
            <a:ext cx="1940641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n>
                  <a:solidFill>
                    <a:srgbClr val="00206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গ   আসিয়ান</a:t>
            </a:r>
            <a:endParaRPr lang="en-US" sz="3200" b="1" dirty="0">
              <a:ln>
                <a:solidFill>
                  <a:srgbClr val="00206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8182" y="3746212"/>
            <a:ext cx="202581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3200" b="1" dirty="0" smtClean="0">
                <a:ln>
                  <a:solidFill>
                    <a:srgbClr val="0070C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ঘ  ও আই সি</a:t>
            </a:r>
            <a:endParaRPr lang="en-US" sz="3200" b="1" dirty="0">
              <a:ln>
                <a:solidFill>
                  <a:srgbClr val="0070C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125" y="4538990"/>
            <a:ext cx="5798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2800" b="1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2800" b="1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উপরের </a:t>
            </a:r>
            <a:r>
              <a:rPr lang="bn-BD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চিত্রটির  ইংরেজি বানান</a:t>
            </a:r>
            <a:r>
              <a:rPr lang="en-US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dirty="0" smtClean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কোনটি সঠিক -</a:t>
            </a:r>
            <a:endParaRPr lang="en-US" sz="2800" b="1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896" y="5298666"/>
            <a:ext cx="1991903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24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   </a:t>
            </a:r>
            <a:r>
              <a:rPr lang="en-US" sz="2400" b="1" dirty="0" smtClean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ASEAN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7548" y="5298666"/>
            <a:ext cx="205740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খ </a:t>
            </a:r>
            <a:r>
              <a:rPr lang="en-US" sz="2800" b="1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ASIAN</a:t>
            </a:r>
            <a:endParaRPr lang="en-US" sz="2800" b="1" dirty="0">
              <a:ln>
                <a:solidFill>
                  <a:srgbClr val="00206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528" y="6068107"/>
            <a:ext cx="1976823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</a:rPr>
              <a:t>গ</a:t>
            </a:r>
            <a:r>
              <a:rPr lang="en-US" sz="2800" b="1" dirty="0" smtClean="0">
                <a:ln>
                  <a:solidFill>
                    <a:srgbClr val="00B0F0"/>
                  </a:solidFill>
                </a:ln>
                <a:solidFill>
                  <a:prstClr val="black"/>
                </a:solidFill>
              </a:rPr>
              <a:t>  ASAEN</a:t>
            </a:r>
            <a:endParaRPr lang="en-US" sz="2800" b="1" dirty="0">
              <a:ln>
                <a:solidFill>
                  <a:srgbClr val="00B0F0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0316" y="6068107"/>
            <a:ext cx="2024631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bn-BD" sz="28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</a:rPr>
              <a:t>ঘ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prstClr val="black"/>
                </a:solidFill>
              </a:rPr>
              <a:t>    ASEEN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11" y="127819"/>
            <a:ext cx="1384637" cy="191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Flowchart: Connector 12"/>
          <p:cNvSpPr/>
          <p:nvPr/>
        </p:nvSpPr>
        <p:spPr>
          <a:xfrm>
            <a:off x="495300" y="3853933"/>
            <a:ext cx="381000" cy="36933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495300" y="5282652"/>
            <a:ext cx="381000" cy="369332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1" grpId="0"/>
      <p:bldP spid="12" grpId="0" animBg="1"/>
      <p:bldP spid="14" grpId="0" animBg="1"/>
      <p:bldP spid="15" grpId="0" animBg="1"/>
      <p:bldP spid="16" grpId="0" animBg="1"/>
      <p:bldP spid="1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273104">
            <a:off x="86591" y="1089680"/>
            <a:ext cx="4572000" cy="1046440"/>
          </a:xfrm>
          <a:prstGeom prst="rect">
            <a:avLst/>
          </a:prstGeom>
        </p:spPr>
        <p:txBody>
          <a:bodyPr>
            <a:prstTxWarp prst="textTriangleInverted">
              <a:avLst/>
            </a:prstTxWarp>
            <a:spAutoFit/>
          </a:bodyPr>
          <a:lstStyle/>
          <a:p>
            <a:pPr algn="ctr"/>
            <a:r>
              <a:rPr lang="bn-BD" sz="4400" b="1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বাড়িরকাজ</a:t>
            </a:r>
            <a:r>
              <a:rPr lang="bn-BD" sz="4400" b="1" u="sng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400" b="1" u="sng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8100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bn-BD" dirty="0" smtClean="0"/>
              <a:t> </a:t>
            </a:r>
            <a:r>
              <a:rPr lang="bn-BD" sz="3600" b="1" dirty="0" smtClean="0">
                <a:ln>
                  <a:solidFill>
                    <a:srgbClr val="00B0F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উল্লেখিত আলোচনার পরিপ্রেক্ষিতে আসিয়ানের গঠন এবং অবস্থান লিখে নিয়ে আসবে।</a:t>
            </a:r>
            <a:endParaRPr lang="en-US" sz="3600" b="1" dirty="0">
              <a:ln>
                <a:solidFill>
                  <a:srgbClr val="00B0F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5592496"/>
            <a:ext cx="2590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সময়ঃ- ৫ মিনিট।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3505200" cy="3048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86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4" y="266701"/>
            <a:ext cx="8776855" cy="640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43000" y="19812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744" y="2350532"/>
            <a:ext cx="8382000" cy="1661993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lvl="0" algn="ctr"/>
            <a:r>
              <a:rPr lang="bn-BD" sz="54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‘সবাই ভালো থেকো’ </a:t>
            </a:r>
            <a:r>
              <a:rPr lang="bn-BD" sz="54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ধন্যবাদ।   </a:t>
            </a:r>
            <a:endParaRPr lang="en-US" sz="54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bn-BD" sz="4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8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4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2776722" cy="7078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স্বীকার</a:t>
            </a:r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725214" y="1123439"/>
            <a:ext cx="7346731" cy="954107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কর্মকর্তাবৃন্দের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কাছে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2097107"/>
            <a:ext cx="7315200" cy="3970318"/>
          </a:xfrm>
          <a:prstGeom prst="rect">
            <a:avLst/>
          </a:prstGeom>
          <a:solidFill>
            <a:srgbClr val="00B0F0"/>
          </a:solidFill>
          <a:ln w="762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</a:p>
          <a:p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হাম্মদ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বী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bn-BD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সুমন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নসিংহ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bn-BD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রফিকুল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  <a:r>
              <a:rPr lang="en-US" sz="28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endParaRPr lang="bn-BD" sz="2800" b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</a:t>
            </a:r>
            <a:r>
              <a:rPr lang="bn-BD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রী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r>
              <a:rPr lang="en-US" sz="28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9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4241"/>
            <a:ext cx="2256642" cy="367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61583" y="3865655"/>
            <a:ext cx="406074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মোছাঃ নার্গিস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আরা</a:t>
            </a:r>
            <a:endParaRPr lang="en-US" sz="3200" b="1" dirty="0" smtClean="0">
              <a:ln>
                <a:solidFill>
                  <a:srgbClr val="002060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সহকারি শিক্ষক</a:t>
            </a:r>
            <a:endParaRPr lang="bn-BD" sz="3200" b="1" dirty="0">
              <a:ln>
                <a:solidFill>
                  <a:srgbClr val="002060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যাদুখালী </a:t>
            </a:r>
            <a:r>
              <a:rPr lang="bn-BD" sz="3200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স্কুল এন্ড কলেজ</a:t>
            </a:r>
          </a:p>
          <a:p>
            <a:pPr lvl="0" algn="ctr"/>
            <a:r>
              <a:rPr lang="bn-BD" sz="3200" b="1" dirty="0" smtClean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মেহেরপুর।</a:t>
            </a:r>
            <a:endParaRPr lang="en-US" sz="3200" b="1" dirty="0">
              <a:ln>
                <a:solidFill>
                  <a:srgbClr val="002060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en-US" b="1" dirty="0">
                <a:ln>
                  <a:solidFill>
                    <a:srgbClr val="002060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</a:rPr>
              <a:t>Email-</a:t>
            </a:r>
          </a:p>
          <a:p>
            <a:pPr lvl="0" algn="ctr"/>
            <a:r>
              <a:rPr lang="en-US" b="1" dirty="0">
                <a:ln>
                  <a:solidFill>
                    <a:srgbClr val="1F497D"/>
                  </a:solidFill>
                </a:ln>
                <a:solidFill>
                  <a:srgbClr val="4F81BD"/>
                </a:solidFill>
                <a:latin typeface="NikoshBAN" pitchFamily="2" charset="0"/>
                <a:cs typeface="NikoshBAN" pitchFamily="2" charset="0"/>
                <a:hlinkClick r:id="rId3"/>
              </a:rPr>
              <a:t>nargisara1@gmail.com</a:t>
            </a:r>
            <a:endParaRPr lang="en-US" b="1" dirty="0">
              <a:ln>
                <a:solidFill>
                  <a:srgbClr val="1F497D"/>
                </a:solidFill>
              </a:ln>
              <a:solidFill>
                <a:srgbClr val="4F81BD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2872" y="304800"/>
            <a:ext cx="16754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4400" b="1" u="sng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400" b="1" u="sng" dirty="0">
              <a:ln>
                <a:solidFill>
                  <a:srgbClr val="00B050"/>
                </a:solidFill>
              </a:ln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953475"/>
            <a:ext cx="731568" cy="5782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805307"/>
            <a:ext cx="4433507" cy="591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59551" y="576254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অধ্যায়ঃবার</a:t>
            </a:r>
          </a:p>
          <a:p>
            <a:pPr lvl="0" algn="ctr"/>
            <a:r>
              <a:rPr lang="bn-BD" sz="2800" b="1" spc="50" dirty="0">
                <a:ln w="13500">
                  <a:solidFill>
                    <a:srgbClr val="002060"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পাঠঃ ২ ।</a:t>
            </a:r>
            <a:endParaRPr lang="en-US" sz="2800" b="1" spc="50" dirty="0">
              <a:ln w="13500">
                <a:solidFill>
                  <a:srgbClr val="002060">
                    <a:alpha val="6500"/>
                  </a:srgbClr>
                </a:solidFill>
                <a:prstDash val="solid"/>
              </a:ln>
              <a:solidFill>
                <a:srgbClr val="00206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492" y="489636"/>
            <a:ext cx="6525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u="sng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আমরা </a:t>
            </a:r>
            <a:r>
              <a:rPr lang="bn-BD" sz="4000" u="sng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ভিডিও চিত্রটি দেখি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66900"/>
            <a:ext cx="5843909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537737"/>
              </p:ext>
            </p:extLst>
          </p:nvPr>
        </p:nvGraphicFramePr>
        <p:xfrm>
          <a:off x="762000" y="27813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2781300"/>
                        <a:ext cx="914400" cy="771525"/>
                      </a:xfrm>
                      <a:prstGeom prst="rect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7378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32766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304818"/>
            <a:ext cx="42672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n-BD" sz="4000" b="1" dirty="0"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পাঠের </a:t>
            </a:r>
            <a:r>
              <a:rPr lang="bn-BD" sz="4000" b="1" dirty="0" smtClean="0"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endParaRPr lang="en-US" sz="4000" b="1" dirty="0">
              <a:solidFill>
                <a:prstClr val="black"/>
              </a:solidFill>
              <a:effectLst>
                <a:glow rad="139700">
                  <a:srgbClr val="C0504D">
                    <a:satMod val="175000"/>
                    <a:alpha val="4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00664"/>
            <a:ext cx="8305800" cy="5752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ctagon 7"/>
          <p:cNvSpPr/>
          <p:nvPr/>
        </p:nvSpPr>
        <p:spPr>
          <a:xfrm>
            <a:off x="1371600" y="2731532"/>
            <a:ext cx="6172200" cy="914400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spc="50" dirty="0" smtClean="0">
                <a:ln w="13500">
                  <a:solidFill>
                    <a:srgbClr val="F79646">
                      <a:lumMod val="75000"/>
                      <a:alpha val="6500"/>
                    </a:srgbClr>
                  </a:solidFill>
                  <a:prstDash val="solid"/>
                </a:ln>
                <a:solidFill>
                  <a:srgbClr val="00206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আসিয়ান</a:t>
            </a:r>
            <a:endParaRPr lang="en-US" sz="5400" dirty="0">
              <a:ln w="18415" cmpd="sng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49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6" y="1600200"/>
            <a:ext cx="834736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  <a:r>
              <a:rPr lang="en-US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...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636" y="2514600"/>
            <a:ext cx="8347364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আসিয়ানের (</a:t>
            </a:r>
            <a:r>
              <a:rPr lang="en-US" sz="3200" b="1" dirty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A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SEAN)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পূর্ণরুপ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পারবে</a:t>
            </a:r>
            <a:endParaRPr lang="en-US" sz="3200" b="1" dirty="0" smtClean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3200" b="1" dirty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আসিয়ানের ভৌগলিক অবস্থান সম্পর্কে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bn-BD" sz="3200" b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পারবে</a:t>
            </a:r>
            <a:endParaRPr lang="bn-BD" sz="3200" b="1" dirty="0" smtClean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এই সংস্থার গঠন এবং উদ্দেশ্য সমূহ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bn-BD" sz="3200" b="1" dirty="0" smtClean="0">
                <a:ln>
                  <a:solidFill>
                    <a:srgbClr val="00B05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 পারবে।</a:t>
            </a:r>
          </a:p>
          <a:p>
            <a:pPr>
              <a:lnSpc>
                <a:spcPct val="150000"/>
              </a:lnSpc>
            </a:pPr>
            <a:endParaRPr lang="en-US" sz="3200" b="1" dirty="0">
              <a:ln>
                <a:solidFill>
                  <a:srgbClr val="00B05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381000"/>
            <a:ext cx="26670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339229"/>
              </p:ext>
            </p:extLst>
          </p:nvPr>
        </p:nvGraphicFramePr>
        <p:xfrm>
          <a:off x="304799" y="1276133"/>
          <a:ext cx="8534400" cy="5178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8" name="Bitmap Image" r:id="rId4" imgW="5381640" imgH="4600440" progId="Paint.Picture">
                  <p:embed/>
                </p:oleObj>
              </mc:Choice>
              <mc:Fallback>
                <p:oleObj name="Bitmap Image" r:id="rId4" imgW="5381640" imgH="4600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799" y="1276133"/>
                        <a:ext cx="8534400" cy="5178570"/>
                      </a:xfrm>
                      <a:prstGeom prst="rect">
                        <a:avLst/>
                      </a:prstGeom>
                      <a:ln w="7620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479634" y="3167390"/>
            <a:ext cx="184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en-US" sz="2800" b="1" dirty="0">
              <a:solidFill>
                <a:srgbClr val="C0504D">
                  <a:lumMod val="60000"/>
                  <a:lumOff val="4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7385" y="4795529"/>
            <a:ext cx="13533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1600" b="1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মালয়েশিয়া</a:t>
            </a:r>
            <a:endParaRPr lang="en-US" sz="16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6734" y="5044910"/>
            <a:ext cx="68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ব্রুনাই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784" y="6049696"/>
            <a:ext cx="1379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b="1" dirty="0">
                <a:solidFill>
                  <a:srgbClr val="C0504D">
                    <a:lumMod val="60000"/>
                    <a:lumOff val="4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ইন্দোনেশিয়া</a:t>
            </a:r>
            <a:endParaRPr lang="en-US" b="1" dirty="0">
              <a:solidFill>
                <a:srgbClr val="C0504D">
                  <a:lumMod val="60000"/>
                  <a:lumOff val="4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7115" y="5164071"/>
            <a:ext cx="79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সিঙ্গাপুর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0574" y="318979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থাইল্যান্ড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4804" y="3526864"/>
            <a:ext cx="8595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sz="1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ভিয়েতনাম</a:t>
            </a:r>
            <a:endParaRPr lang="en-US" sz="16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9165" y="2514600"/>
            <a:ext cx="885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মায়ানমার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4950" y="2699266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লাওস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5410" y="3865418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কম্বোডিয়া</a:t>
            </a:r>
            <a:endParaRPr lang="en-US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200" y="3297520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ফিলিপাইন</a:t>
            </a:r>
            <a:endParaRPr lang="en-US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5410" y="521732"/>
            <a:ext cx="445259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আসিয়ানের ভৌগলিক অবস্থান</a:t>
            </a:r>
            <a:endParaRPr lang="en-US" sz="3200" b="1" dirty="0">
              <a:ln>
                <a:solidFill>
                  <a:schemeClr val="accent2">
                    <a:lumMod val="75000"/>
                  </a:schemeClr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51372"/>
              </p:ext>
            </p:extLst>
          </p:nvPr>
        </p:nvGraphicFramePr>
        <p:xfrm>
          <a:off x="381000" y="782598"/>
          <a:ext cx="8229600" cy="508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0" name="Bitmap Image" r:id="rId4" imgW="4324320" imgH="3429000" progId="Paint.Picture">
                  <p:embed/>
                </p:oleObj>
              </mc:Choice>
              <mc:Fallback>
                <p:oleObj name="Bitmap Image" r:id="rId4" imgW="4324320" imgH="3429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782598"/>
                        <a:ext cx="8229600" cy="5084802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0" y="413266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90753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u="sng" dirty="0" smtClean="0">
                <a:ln>
                  <a:solidFill>
                    <a:srgbClr val="7030A0"/>
                  </a:solidFill>
                </a:ln>
                <a:latin typeface="NikoshBAN" panose="02000000000000000000" pitchFamily="2" charset="0"/>
                <a:cs typeface="NikoshBAN" panose="02000000000000000000" pitchFamily="2" charset="0"/>
              </a:rPr>
              <a:t>এশিয়া মহাদেশের মানচিত্র</a:t>
            </a:r>
            <a:endParaRPr lang="en-US" sz="4000" b="1" u="sng" dirty="0">
              <a:ln>
                <a:solidFill>
                  <a:srgbClr val="7030A0"/>
                </a:solidFill>
              </a:ln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864186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2800" b="1" dirty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এশিয়া মহাদেশের 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দক্ষিণ-পূর্ব দিকে আসিয়ান  সংস্থার দেশ</a:t>
            </a:r>
            <a:r>
              <a:rPr lang="en-US" sz="2800" b="1" dirty="0" err="1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bn-BD" sz="2800" b="1" dirty="0" smtClean="0">
                <a:ln>
                  <a:solidFill>
                    <a:srgbClr val="7030A0"/>
                  </a:solidFill>
                </a:ln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অবস্থিত।</a:t>
            </a:r>
            <a:endParaRPr lang="en-US" sz="2800" dirty="0"/>
          </a:p>
        </p:txBody>
      </p:sp>
      <p:sp>
        <p:nvSpPr>
          <p:cNvPr id="2" name="Left Arrow 1"/>
          <p:cNvSpPr/>
          <p:nvPr/>
        </p:nvSpPr>
        <p:spPr>
          <a:xfrm>
            <a:off x="4381500" y="2667000"/>
            <a:ext cx="1181100" cy="381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28600"/>
            <a:ext cx="9029700" cy="6229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700" y="15621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ইন্দোনেশিয়া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2650" y="2590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মালয়েশিয়া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950" y="3708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সিঙ্গাপুর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6101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থাইল্যান্ড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1750" y="5505450"/>
            <a:ext cx="1866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ফিলিপাইন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5621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ব্রুনাই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2667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43700" y="265682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ভিয়েতনাম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3683000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মায়ানমার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3700" y="46101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কম্বোডিয়া</a:t>
            </a:r>
            <a:endParaRPr 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9900" y="553846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00B0F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লাওস</a:t>
            </a:r>
            <a:endParaRPr lang="en-US" sz="2800" b="1" dirty="0">
              <a:solidFill>
                <a:srgbClr val="00B0F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1150" y="533400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u="sng" dirty="0" smtClean="0">
                <a:ln>
                  <a:solidFill>
                    <a:srgbClr val="00B0F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আসিয়ানভূক্ত দশটি দেশের জাতীয় পতাকা -</a:t>
            </a:r>
            <a:endParaRPr lang="en-US" sz="3200" b="1" u="sng" dirty="0">
              <a:ln>
                <a:solidFill>
                  <a:srgbClr val="00B0F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0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652</Words>
  <Application>Microsoft Office PowerPoint</Application>
  <PresentationFormat>On-screen Show (4:3)</PresentationFormat>
  <Paragraphs>158</Paragraphs>
  <Slides>26</Slides>
  <Notes>15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Aharoni</vt:lpstr>
      <vt:lpstr>Arial</vt:lpstr>
      <vt:lpstr>Calibri</vt:lpstr>
      <vt:lpstr>NikoshBAN</vt:lpstr>
      <vt:lpstr>Vrinda</vt:lpstr>
      <vt:lpstr>Wingdings</vt:lpstr>
      <vt:lpstr>Office Theme</vt:lpstr>
      <vt:lpstr>1_Office Theme</vt:lpstr>
      <vt:lpstr>Packager Shell Object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Hp</cp:lastModifiedBy>
  <cp:revision>454</cp:revision>
  <dcterms:created xsi:type="dcterms:W3CDTF">2006-08-16T00:00:00Z</dcterms:created>
  <dcterms:modified xsi:type="dcterms:W3CDTF">2016-08-10T03:28:34Z</dcterms:modified>
</cp:coreProperties>
</file>